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4"/>
  </p:notesMasterIdLst>
  <p:handoutMasterIdLst>
    <p:handoutMasterId r:id="rId25"/>
  </p:handoutMasterIdLst>
  <p:sldIdLst>
    <p:sldId id="300" r:id="rId2"/>
    <p:sldId id="376" r:id="rId3"/>
    <p:sldId id="331" r:id="rId4"/>
    <p:sldId id="318" r:id="rId5"/>
    <p:sldId id="325" r:id="rId6"/>
    <p:sldId id="369" r:id="rId7"/>
    <p:sldId id="374" r:id="rId8"/>
    <p:sldId id="336" r:id="rId9"/>
    <p:sldId id="370" r:id="rId10"/>
    <p:sldId id="371" r:id="rId11"/>
    <p:sldId id="372" r:id="rId12"/>
    <p:sldId id="339" r:id="rId13"/>
    <p:sldId id="368" r:id="rId14"/>
    <p:sldId id="340" r:id="rId15"/>
    <p:sldId id="343" r:id="rId16"/>
    <p:sldId id="344" r:id="rId17"/>
    <p:sldId id="345" r:id="rId18"/>
    <p:sldId id="350" r:id="rId19"/>
    <p:sldId id="360" r:id="rId20"/>
    <p:sldId id="378" r:id="rId21"/>
    <p:sldId id="367" r:id="rId22"/>
    <p:sldId id="363" r:id="rId23"/>
  </p:sldIdLst>
  <p:sldSz cx="10058400" cy="7772400"/>
  <p:notesSz cx="6858000" cy="9144000"/>
  <p:defaultTextStyle>
    <a:defPPr>
      <a:defRPr lang="en-US"/>
    </a:defPPr>
    <a:lvl1pPr marL="0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97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96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96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93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95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393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791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189" algn="l" defTabSz="9127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3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ach, Louisa (CHICO)" initials="BL(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232"/>
    <a:srgbClr val="474747"/>
    <a:srgbClr val="52A2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DEC7D-9E06-2531-EBE4-7601795AC544}" v="32" dt="2021-10-06T14:06:10.561"/>
    <p1510:client id="{5B42F957-7957-F6D1-FA90-F63D1D61B077}" v="2" dt="2021-10-06T11:59:18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6" autoAdjust="0"/>
    <p:restoredTop sz="91977" autoAdjust="0"/>
  </p:normalViewPr>
  <p:slideViewPr>
    <p:cSldViewPr snapToGrid="0">
      <p:cViewPr varScale="1">
        <p:scale>
          <a:sx n="93" d="100"/>
          <a:sy n="93" d="100"/>
        </p:scale>
        <p:origin x="2112" y="84"/>
      </p:cViewPr>
      <p:guideLst>
        <p:guide orient="horz" pos="134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2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F6D3B-3E90-4352-B28A-C5432D5C571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C2675-B0E0-417F-B1EA-0BB46E595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0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BFAEB-FCFF-4076-808A-32A49381503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CC3DD-D8E9-4E2A-A65C-6D4F0FB5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97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96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96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93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95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393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791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189" algn="l" defTabSz="9127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endParaRPr lang="en-US" dirty="0"/>
          </a:p>
          <a:p>
            <a:r>
              <a:rPr lang="en-US" dirty="0"/>
              <a:t>• Backgrounds</a:t>
            </a:r>
            <a:r>
              <a:rPr lang="en-US" baseline="0" dirty="0"/>
              <a:t> can be selected as needed by using the “Layout” drop down menu in the Home tab</a:t>
            </a:r>
          </a:p>
          <a:p>
            <a:r>
              <a:rPr lang="en-US" baseline="0" dirty="0"/>
              <a:t>• Photos can be added by using the ‘Insert” drop down menu. Template photos can be altered in the “Slide Master” view</a:t>
            </a:r>
          </a:p>
          <a:p>
            <a:r>
              <a:rPr lang="en-US" baseline="0" dirty="0"/>
              <a:t>• Please use only the Arial font to avoid compatibility issues across machines</a:t>
            </a:r>
          </a:p>
          <a:p>
            <a:r>
              <a:rPr lang="en-US" baseline="0" dirty="0"/>
              <a:t>• Please use the theme colors labeled “HYC [property color]” to ensure correct colors</a:t>
            </a:r>
          </a:p>
          <a:p>
            <a:r>
              <a:rPr lang="en-US" baseline="0" dirty="0"/>
              <a:t>• Please replace the Hyatt Centric logo graphic with the appropriate property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7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75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to be updated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7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7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07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this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4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3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this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0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5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CC3DD-D8E9-4E2A-A65C-6D4F0FB51C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C_0011_PPT template_051916-0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6688" cy="7786532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360920" y="73562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8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YC_0011_PPT template_051916-3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-1"/>
            <a:ext cx="10076688" cy="7785702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7360920" y="73562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0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YC_0011_PPT template_051916-3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-1"/>
            <a:ext cx="10076688" cy="7785702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7360920" y="7125362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7217400"/>
            <a:ext cx="10094977" cy="565930"/>
          </a:xfrm>
          <a:prstGeom prst="rect">
            <a:avLst/>
          </a:prstGeom>
        </p:spPr>
      </p:pic>
      <p:pic>
        <p:nvPicPr>
          <p:cNvPr id="2" name="Picture 1" descr="HYC_0011_PPTtemplates_050916-02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602"/>
          <a:stretch/>
        </p:blipFill>
        <p:spPr>
          <a:xfrm>
            <a:off x="-1" y="2"/>
            <a:ext cx="10076688" cy="11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3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65333" y="3637931"/>
            <a:ext cx="8769668" cy="461507"/>
          </a:xfrm>
          <a:prstGeom prst="rect">
            <a:avLst/>
          </a:prstGeom>
          <a:noFill/>
          <a:ln>
            <a:noFill/>
          </a:ln>
        </p:spPr>
        <p:txBody>
          <a:bodyPr lIns="91288" tIns="45642" rIns="91288" bIns="45642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639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  <a:latin typeface="Gotham-Light"/>
                <a:ea typeface="Gotham-Light"/>
                <a:cs typeface="Gotham-Light"/>
              </a:rPr>
              <a:t>Introductory Remarks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5"/>
            <a:ext cx="8549640" cy="1666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F13E2D-552B-2446-B863-79228C6C493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A4BABC1-E02B-0943-A884-F581C85B207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0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511"/>
            <a:ext cx="8549640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7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13EBE0-4A3C-9142-B0D8-5449671282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0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84"/>
            <a:ext cx="4442460" cy="51294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84"/>
            <a:ext cx="4442460" cy="51294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8715DF4-EF3E-C346-8D38-914A6E18C10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6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2" y="1739795"/>
            <a:ext cx="4444207" cy="7250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397" indent="0">
              <a:buNone/>
              <a:defRPr sz="2000" b="1"/>
            </a:lvl2pPr>
            <a:lvl3pPr marL="912796" indent="0">
              <a:buNone/>
              <a:defRPr sz="1800" b="1"/>
            </a:lvl3pPr>
            <a:lvl4pPr marL="1369196" indent="0">
              <a:buNone/>
              <a:defRPr sz="1600" b="1"/>
            </a:lvl4pPr>
            <a:lvl5pPr marL="1825593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3" indent="0">
              <a:buNone/>
              <a:defRPr sz="1600" b="1"/>
            </a:lvl7pPr>
            <a:lvl8pPr marL="3194791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2" y="2464859"/>
            <a:ext cx="4444207" cy="447812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52" y="1739795"/>
            <a:ext cx="4445953" cy="7250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397" indent="0">
              <a:buNone/>
              <a:defRPr sz="2000" b="1"/>
            </a:lvl2pPr>
            <a:lvl3pPr marL="912796" indent="0">
              <a:buNone/>
              <a:defRPr sz="1800" b="1"/>
            </a:lvl3pPr>
            <a:lvl4pPr marL="1369196" indent="0">
              <a:buNone/>
              <a:defRPr sz="1600" b="1"/>
            </a:lvl4pPr>
            <a:lvl5pPr marL="1825593" indent="0">
              <a:buNone/>
              <a:defRPr sz="1600" b="1"/>
            </a:lvl5pPr>
            <a:lvl6pPr marL="2281995" indent="0">
              <a:buNone/>
              <a:defRPr sz="1600" b="1"/>
            </a:lvl6pPr>
            <a:lvl7pPr marL="2738393" indent="0">
              <a:buNone/>
              <a:defRPr sz="1600" b="1"/>
            </a:lvl7pPr>
            <a:lvl8pPr marL="3194791" indent="0">
              <a:buNone/>
              <a:defRPr sz="1600" b="1"/>
            </a:lvl8pPr>
            <a:lvl9pPr marL="36511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52" y="2464859"/>
            <a:ext cx="4445953" cy="447812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447FA4-5858-5744-B9B5-5BDACF48841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26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4878F00-5AF6-DA4D-8B9A-6A6E458F56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4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5"/>
            <a:ext cx="9052560" cy="126266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2920" y="1795715"/>
            <a:ext cx="9052560" cy="50609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352917" y="7167887"/>
            <a:ext cx="405130" cy="413809"/>
          </a:xfrm>
        </p:spPr>
        <p:txBody>
          <a:bodyPr/>
          <a:lstStyle>
            <a:lvl1pPr>
              <a:defRPr>
                <a:solidFill>
                  <a:srgbClr val="7F7F7F"/>
                </a:solidFill>
                <a:latin typeface="Arial" charset="0"/>
              </a:defRPr>
            </a:lvl1pPr>
          </a:lstStyle>
          <a:p>
            <a:fld id="{4419EDC7-D694-4F41-92C3-ED105A47963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5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5"/>
            <a:ext cx="9052560" cy="126266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2920" y="1795706"/>
            <a:ext cx="9052560" cy="50609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6D5D05-7456-724F-880D-D8828472C57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9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360920" y="73562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340555" y="7315405"/>
            <a:ext cx="2807079" cy="468982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39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CONFIDENTIAL AND PROPRIETARY</a:t>
            </a:r>
            <a:endParaRPr lang="en-US" altLang="en-US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"/>
            <a:ext cx="10076688" cy="77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2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P_Logo_InsidePg_T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97683" y="7167892"/>
            <a:ext cx="403383" cy="413808"/>
          </a:xfrm>
          <a:prstGeom prst="rect">
            <a:avLst/>
          </a:prstGeom>
        </p:spPr>
        <p:txBody>
          <a:bodyPr lIns="101739" tIns="50871" rIns="101739" bIns="50871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508699" eaLnBrk="1" hangingPunct="1"/>
            <a:fld id="{1ACFA4F9-6823-45E0-AC62-28292AB6E9AA}" type="slidenum">
              <a:rPr lang="en-US" altLang="en-US" sz="1100" smtClean="0">
                <a:solidFill>
                  <a:srgbClr val="595959"/>
                </a:solidFill>
                <a:latin typeface="Times New Roman" pitchFamily="18" charset="0"/>
                <a:cs typeface="Times New Roman" pitchFamily="18" charset="0"/>
              </a:rPr>
              <a:pPr defTabSz="508699" eaLnBrk="1" hangingPunct="1"/>
              <a:t>‹#›</a:t>
            </a:fld>
            <a:endParaRPr lang="en-US" altLang="en-US" sz="1100"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95706"/>
            <a:ext cx="9052560" cy="5129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5"/>
            <a:ext cx="9052560" cy="126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30752" y="7167892"/>
            <a:ext cx="3185160" cy="413808"/>
          </a:xfrm>
          <a:prstGeom prst="rect">
            <a:avLst/>
          </a:prstGeom>
        </p:spPr>
        <p:txBody>
          <a:bodyPr lIns="101739" tIns="50871" rIns="101739" bIns="50871"/>
          <a:lstStyle>
            <a:lvl1pPr>
              <a:defRPr sz="1100"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</a:lstStyle>
          <a:p>
            <a:pPr defTabSz="508699">
              <a:defRPr/>
            </a:pPr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4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7360920" y="73562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340555" y="7315405"/>
            <a:ext cx="2807079" cy="468982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39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CONFIDENTIAL AND PROPRIETARY</a:t>
            </a:r>
            <a:endParaRPr lang="en-US" altLang="en-US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"/>
            <a:ext cx="10076688" cy="77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3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C_0011_PPT template_051916-3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-1"/>
            <a:ext cx="10076688" cy="7785702"/>
          </a:xfrm>
          <a:prstGeom prst="rect">
            <a:avLst/>
          </a:prstGeom>
        </p:spPr>
      </p:pic>
      <p:pic>
        <p:nvPicPr>
          <p:cNvPr id="7" name="Picture 6" descr="HYC_0011_PPT template_051916-2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28" y="-44405"/>
            <a:ext cx="10129085" cy="1767697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7360920" y="7125362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7217400"/>
            <a:ext cx="10094977" cy="5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7360920" y="7125362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7217400"/>
            <a:ext cx="10094977" cy="565930"/>
          </a:xfrm>
          <a:prstGeom prst="rect">
            <a:avLst/>
          </a:prstGeom>
        </p:spPr>
      </p:pic>
      <p:pic>
        <p:nvPicPr>
          <p:cNvPr id="7" name="Picture 6" descr="HYC_0011_PPT template_051916-2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28" y="-44405"/>
            <a:ext cx="10129085" cy="17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4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7360920" y="7125362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2" y="7217400"/>
            <a:ext cx="10094977" cy="565930"/>
          </a:xfrm>
          <a:prstGeom prst="rect">
            <a:avLst/>
          </a:prstGeom>
        </p:spPr>
      </p:pic>
      <p:pic>
        <p:nvPicPr>
          <p:cNvPr id="7" name="Picture 6" descr="HYC_0011_PPT template_051916-2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28" y="-44405"/>
            <a:ext cx="10129085" cy="17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6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C_0011_PPT template_051916-2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85833" cy="1766550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7360920" y="73562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7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C_0011_PPT template_051916-2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85833" cy="176655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7360920" y="7258577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2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8571" y="1044693"/>
            <a:ext cx="11962495" cy="6727707"/>
          </a:xfrm>
          <a:prstGeom prst="rect">
            <a:avLst/>
          </a:prstGeom>
        </p:spPr>
      </p:pic>
      <p:pic>
        <p:nvPicPr>
          <p:cNvPr id="8" name="Picture 7" descr="HYC_0011_PPT template_051916-2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85833" cy="176655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7360920" y="7258577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796" rtl="0" eaLnBrk="0" latinLnBrk="0" hangingPunct="0"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  <a:lvl2pPr marL="456397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96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995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393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791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189" algn="l" defTabSz="912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62B9D-FB43-8846-8490-AF09CC3B6C5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8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2920" y="1813584"/>
            <a:ext cx="90525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8" tIns="45642" rIns="91288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6397" fontAlgn="base">
              <a:spcBef>
                <a:spcPct val="0"/>
              </a:spcBef>
              <a:spcAft>
                <a:spcPct val="0"/>
              </a:spcAft>
            </a:pPr>
            <a:fld id="{E47D8E12-8AC5-9147-8E04-97B42D44DAAB}" type="datetime1">
              <a:rPr lang="en-US" smtClean="0">
                <a:ea typeface="MS PGothic" charset="0"/>
              </a:rPr>
              <a:pPr defTabSz="456397" fontAlgn="base">
                <a:spcBef>
                  <a:spcPct val="0"/>
                </a:spcBef>
                <a:spcAft>
                  <a:spcPct val="0"/>
                </a:spcAft>
              </a:pPr>
              <a:t>12/10/2024</a:t>
            </a:fld>
            <a:endParaRPr lang="en-US" dirty="0">
              <a:ea typeface="MS PGothic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8"/>
            <a:ext cx="2346960" cy="413809"/>
          </a:xfrm>
          <a:prstGeom prst="rect">
            <a:avLst/>
          </a:prstGeom>
        </p:spPr>
        <p:txBody>
          <a:bodyPr vert="horz" wrap="square" lIns="91288" tIns="45642" rIns="91288" bIns="4564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6397" fontAlgn="base">
              <a:spcBef>
                <a:spcPct val="0"/>
              </a:spcBef>
              <a:spcAft>
                <a:spcPct val="0"/>
              </a:spcAft>
            </a:pPr>
            <a:fld id="{1D1B3E38-B86F-2444-A6F4-ED4CC82AA37C}" type="slidenum">
              <a:rPr lang="en-US" smtClean="0">
                <a:ea typeface="MS PGothic" charset="0"/>
              </a:rPr>
              <a:pPr defTabSz="45639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9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4" r:id="rId3"/>
    <p:sldLayoutId id="2147483685" r:id="rId4"/>
    <p:sldLayoutId id="2147483692" r:id="rId5"/>
    <p:sldLayoutId id="2147483689" r:id="rId6"/>
    <p:sldLayoutId id="2147483690" r:id="rId7"/>
    <p:sldLayoutId id="2147483693" r:id="rId8"/>
    <p:sldLayoutId id="2147483694" r:id="rId9"/>
    <p:sldLayoutId id="2147483688" r:id="rId10"/>
    <p:sldLayoutId id="2147483695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2" r:id="rId19"/>
    <p:sldLayoutId id="2147483683" r:id="rId20"/>
  </p:sldLayoutIdLst>
  <p:hf hdr="0" ftr="0" dt="0"/>
  <p:txStyles>
    <p:titleStyle>
      <a:lvl1pPr algn="ctr" defTabSz="456397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algn="ctr" defTabSz="456397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456397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456397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456397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456397" algn="ctr" defTabSz="456397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</a:defRPr>
      </a:lvl6pPr>
      <a:lvl7pPr marL="912796" algn="ctr" defTabSz="456397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</a:defRPr>
      </a:lvl7pPr>
      <a:lvl8pPr marL="1369196" algn="ctr" defTabSz="456397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</a:defRPr>
      </a:lvl8pPr>
      <a:lvl9pPr marL="1825593" algn="ctr" defTabSz="456397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298" indent="-342298" algn="l" defTabSz="45639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1647" indent="-285249" algn="l" defTabSz="45639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0997" indent="-228199" algn="l" defTabSz="45639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597398" indent="-228199" algn="l" defTabSz="45639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3794" indent="-228199" algn="l" defTabSz="45639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0197" indent="-228199" algn="l" defTabSz="4563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92" indent="-228199" algn="l" defTabSz="4563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00" indent="-228199" algn="l" defTabSz="4563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9" indent="-228199" algn="l" defTabSz="4563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7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6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96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93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95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93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1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89" algn="l" defTabSz="456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56" y="6703357"/>
            <a:ext cx="4135992" cy="1187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5240" y="6118582"/>
            <a:ext cx="7338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EAT. DRINK. EXPLORE.</a:t>
            </a:r>
          </a:p>
        </p:txBody>
      </p:sp>
    </p:spTree>
    <p:extLst>
      <p:ext uri="{BB962C8B-B14F-4D97-AF65-F5344CB8AC3E}">
        <p14:creationId xmlns:p14="http://schemas.microsoft.com/office/powerpoint/2010/main" val="11623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6795" y="1610490"/>
            <a:ext cx="54956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173 номера 5 категорий </a:t>
            </a: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Попробуйте кулинарные шедевры в ресторане Eunoia, предлагающем французскую средиземноморскую кухню.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dirty="0"/>
              <a:t>Воспользуйтесь удобством круглосуточного обслуживания номеров.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Отдохните в нашем живописном баре у бассейна, C Bar, где вы можете расслабиться и насладиться освежающими напитками.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Посетите кафе Lubov и террасу с кальяном для приятного времяпрепровождения.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Плавательный бассейн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Cyrl-AZ" sz="1400" dirty="0">
                <a:latin typeface="Arial" panose="020B0604020202020204" pitchFamily="34" charset="0"/>
                <a:cs typeface="Arial" panose="020B0604020202020204" pitchFamily="34" charset="0"/>
              </a:rPr>
              <a:t>с контролем  температуры </a:t>
            </a:r>
            <a:r>
              <a:rPr lang="ru-RU" sz="1400" dirty="0"/>
              <a:t>предоставит вам освежающий отдых в течение вашего пребывания.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Побалуйте себя в нашем спа-центре, где вы сможете восстановиться после насыщенного дня.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Оставайтесь в форме в нашем фитнес-центре площадью 180 кв. м, открытом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Проведите ваши деловые встречи в  бизнес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центре который  включает в себя приватную переговорную комнату на 8 гостей,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3320" y="1213220"/>
            <a:ext cx="261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000" dirty="0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Удобства отеля</a:t>
            </a:r>
            <a:endParaRPr lang="en-US" sz="2000" dirty="0">
              <a:solidFill>
                <a:srgbClr val="52A3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780" y="137423"/>
            <a:ext cx="987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/>
              <a:t>НАЧИНАЙ ЗДЕСЬ. ИССЛЕДУЙ КАЖДЫЙ УГОЛОК.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2" y="1610490"/>
            <a:ext cx="4330023" cy="54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8" y="179285"/>
            <a:ext cx="4666268" cy="3110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9" y="179284"/>
            <a:ext cx="4655381" cy="3103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4375" y="3370396"/>
            <a:ext cx="1376025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29" y="3890083"/>
            <a:ext cx="4655381" cy="3103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437" y="7288388"/>
            <a:ext cx="923827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Bar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8980" y="3370396"/>
            <a:ext cx="337196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Controlled Swimming Pool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6031" y="7288388"/>
            <a:ext cx="1487777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Lubov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Lounge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8" y="3915841"/>
            <a:ext cx="4655978" cy="31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3417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СТАНДАРТНЫЕ КОМНАТЫ И СЬЮТЫ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9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1" y="1062665"/>
            <a:ext cx="5057905" cy="326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62665"/>
            <a:ext cx="5109882" cy="33047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1120" y="4003502"/>
            <a:ext cx="108408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088" y="17220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ГОСТЕВЫЕ КОМНАТЫ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8483" y="4038095"/>
            <a:ext cx="104139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Bed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088" y="4407133"/>
            <a:ext cx="9228102" cy="293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Погрузитесь в идеальный отдых в Дубае, выбрав наши просторные  номера с кроватью размера «king-size» или 2 отдельными кроватями площадью 36 кв. с захватывающими видами на  город и море .  Каждый номер тщательно спроектирован и оснащен ванными комнатами с  тропическим душем и ванной, а также  представлены туалетно-косметические принадлежности бренда Signature Beekind®. Для добавления нотки гламура во всех ванных комнатах установлены зеркала в стиле Голливуд, которые помогут вам создать безупречный макияж или любой другой желаемый образ.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54" y="1249198"/>
            <a:ext cx="4746873" cy="3164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088" y="17220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ГОСТЕВЫЕ КОМНАТЫ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98" y="4709178"/>
            <a:ext cx="354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Room Skyline View with Balcony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" y="1249198"/>
            <a:ext cx="5468039" cy="3169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3878" y="3920195"/>
            <a:ext cx="2814321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King/ Twin Bed Sea View with Balcony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108650"/>
            <a:ext cx="320040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Bed Skyline View with Balcony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80" y="4864983"/>
            <a:ext cx="4850674" cy="286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Фирменная кровать Hyatt Grand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Бесплатный Wi-Fi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55-дюймовый смарт-телевизор с плоским экраном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Двухканальный телефон с отдельной голосовой почтой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Многофункциональный рабочий стол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Просторная ванная комната с отдельной ванной и тропическим душем с экологически чистыми туалетно-косметическими принадлежностями Beekind®.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2765" y="4731705"/>
            <a:ext cx="3958045" cy="258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Фирменные банные халаты Hyatt Centric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2000 Вт Фен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Будильник/радио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Сейф в номере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Утюг и гладильная доска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климат-контроль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Принадлежности для приготовления чая и кофе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Холодильник в номере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088" y="447834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400" dirty="0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Удобства в номере</a:t>
            </a:r>
            <a:endParaRPr lang="en-US" sz="2400" dirty="0">
              <a:solidFill>
                <a:srgbClr val="52A3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6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05" y="1166502"/>
            <a:ext cx="4709985" cy="3252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451" y="4827024"/>
            <a:ext cx="9775168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Откройте для себя идеальное место для релакса  в наших роскошных Deluxe номерах площадью 65 м². Эти просторные номера предлагают все, что нужно для вашего комфорта: уютную зону для отдыха, большую ванную комнату и гардеробную, в которую легко поместятся все ваши вещи. После дня, полного впечатлений от города, насладитесь умиротворением на балконе со стильной мебелью , вместе с захватывающими видами во время заката . Мы знаем ,что  спокойная атмосфера вашего номера и балкона подарит  незабываемые эмоции   и гармонию.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1901"/>
            <a:ext cx="5163922" cy="3253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088" y="17220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ПОЛУЛЮКС</a:t>
            </a: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DELUXE ROOM)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6722" y="4124058"/>
            <a:ext cx="281432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Bed Deluxe with balcony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9298" y="4101778"/>
            <a:ext cx="281432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Bed Deluxe with balcony</a:t>
            </a:r>
          </a:p>
        </p:txBody>
      </p:sp>
    </p:spTree>
    <p:extLst>
      <p:ext uri="{BB962C8B-B14F-4D97-AF65-F5344CB8AC3E}">
        <p14:creationId xmlns:p14="http://schemas.microsoft.com/office/powerpoint/2010/main" val="941136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7088" y="4764990"/>
            <a:ext cx="9729644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Откройте для себя высший комфорт в наших Executive Suites площадью 72 м², созданных специально для пар и друзей, желающих насладиться отдыхом и получить расслабление. Люксы с захватывающими видами на лазурную воду или город  предлагают просторные гостиные и балконы, создавая идеальные условия для начала вашего знакомства с Дубаем.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Побалуйте себя в  ванных комнатах, оснащенных нашей эксклюзивной косметикой  BeeKind®. Широкая гардеробная позволит вам легко подготовиться к следующему захватывающему событию. Наши Executive Suites - это идеальное место для отдыха и восстановления, будь то в уютная  гостинная  или балкон с шикарными видами .</a:t>
            </a:r>
          </a:p>
          <a:p>
            <a:pPr algn="just">
              <a:lnSpc>
                <a:spcPct val="13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810" y="1230088"/>
            <a:ext cx="4738922" cy="3240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088" y="17220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88" y="1230089"/>
            <a:ext cx="4765239" cy="3187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5127" y="4109677"/>
            <a:ext cx="281432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Suite with Skyline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2411" y="4162948"/>
            <a:ext cx="281432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suite with sea view </a:t>
            </a:r>
          </a:p>
        </p:txBody>
      </p:sp>
    </p:spTree>
    <p:extLst>
      <p:ext uri="{BB962C8B-B14F-4D97-AF65-F5344CB8AC3E}">
        <p14:creationId xmlns:p14="http://schemas.microsoft.com/office/powerpoint/2010/main" val="282693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089024"/>
              </p:ext>
            </p:extLst>
          </p:nvPr>
        </p:nvGraphicFramePr>
        <p:xfrm>
          <a:off x="983081" y="1663909"/>
          <a:ext cx="7924945" cy="452414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134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76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GUEST ROOMS &amp; SUITES</a:t>
                      </a:r>
                      <a:endParaRPr lang="en-US" sz="2800" b="1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 Room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19359612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Twin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0108369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456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Room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Skyline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View with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Balcony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 Room Sea View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Balcony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456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Twin Room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View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Balcony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Deluxe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 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Executive Suite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Terrace Suite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i="1" dirty="0"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82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ROOMS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173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Dido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74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86480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РЕСТОРАНЫ И БАРЫ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62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7383" y="27749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 И РЕСТОРАНЫ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594" y="7351711"/>
            <a:ext cx="964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Ресторан не предлагает традиционный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шведский стол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383" y="4978142"/>
            <a:ext cx="904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Eunoia</a:t>
            </a:r>
            <a:r>
              <a:rPr lang="en-US" sz="2000" b="1" dirty="0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83" y="1310622"/>
            <a:ext cx="6776812" cy="3428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27" y="1220469"/>
            <a:ext cx="2916371" cy="437237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7383" y="5533985"/>
            <a:ext cx="964375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Ресторан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Eunoia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вдохновленный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французской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средиземноморской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кухней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и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названный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честь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греческого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слова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прекрасное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мышление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предложит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вам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щедрые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порции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вкуснейших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блюд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концепции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 Семейный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стол</a:t>
            </a:r>
            <a:r>
              <a: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используем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только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свежие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продукты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и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ингредиенты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высочайшего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качества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сосредоточив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внимание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минимизации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пищевых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отходов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предлагая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вам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уникальный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опыт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который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значительно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превосходит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традиционный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буфет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64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50621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Откройте для себя Hyatt Centric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729" y="4842773"/>
            <a:ext cx="9735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Отели Hyatt Centric находятся всегда  в самом центре событий .Путешествуйте вместе с нами и мы поможем  вам открыть  лучшее, что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может предложить любой город.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7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768" y="5413190"/>
            <a:ext cx="89205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IKKA</a:t>
            </a:r>
            <a:r>
              <a:rPr lang="ru-RU" dirty="0"/>
              <a:t> </a:t>
            </a:r>
            <a:endParaRPr lang="rue-Cyrl" dirty="0" smtClean="0"/>
          </a:p>
          <a:p>
            <a:r>
              <a:rPr lang="rue-Cyrl" dirty="0" smtClean="0">
                <a:latin typeface="Arial" panose="020B0604020202020204" pitchFamily="34" charset="0"/>
              </a:rPr>
              <a:t>Э</a:t>
            </a:r>
            <a:r>
              <a:rPr lang="ru-RU" dirty="0">
                <a:latin typeface="Arial" panose="020B0604020202020204" pitchFamily="34" charset="0"/>
              </a:rPr>
              <a:t>то уникальное место, где встречаются культура Перу и Японии. Каждое блюдо и напиток рассказывают свою историю, наполняя ваше пребывание атмосферой творчества и вкусового восторга. Погрузитесь в незабываемое путешествие через искусство гастрономии!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13" y="1032522"/>
            <a:ext cx="4838487" cy="4261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522"/>
            <a:ext cx="5219913" cy="42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79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4651" y="186053"/>
            <a:ext cx="90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 И РЕСТОРАНЫ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2965" y="1794911"/>
            <a:ext cx="4751109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Погрузитесь в расслабление у нашего великолепного бассейна, где вас ждут уютная атмосфера, изысканные закуски и освежающие напитки.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5733" y="119645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Bar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1624" y="4330539"/>
            <a:ext cx="249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Lubov</a:t>
            </a:r>
            <a:r>
              <a:rPr lang="en-US" sz="2400" dirty="0">
                <a:solidFill>
                  <a:srgbClr val="52A3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Lounge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2" y="4507606"/>
            <a:ext cx="4290340" cy="2860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1" y="1111792"/>
            <a:ext cx="4290341" cy="3299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2965" y="5060684"/>
            <a:ext cx="50292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Откройте для себя уют на нашей очаровательной открытой террасе, где каждый момент наполнен свежим воздухом и прекрасной атмосферой. Идеальное место как для уединенного отдыха, так и для живых бесед.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36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4010" y="6034712"/>
            <a:ext cx="685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СПАСИБО ЗА ВНИМАНИЕ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3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817" y="1161548"/>
            <a:ext cx="55697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Добро пожаловать в отель Hyatt Centric Jumeirah Dubai – элегантный 5-звездочный бутик-отель, расположенный в самом центре процветающего района который состоит из ресторанов, торговых центров и достопримечательностей 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Именно здесь в самом центре Дубая в нашем отеле , современный дизайн гармонично сочетается с городской утонченностью, предлагая непревзойденное времяпровождение для наших гостей.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Наша уникальная локация позволяет вам легко узнать динамичные районы города, знаменитые торговые центры и культурные достояния, которые делают Дубай таким особенным. Будь то историческая прогулка по заливу Дубая (Dubai Creek), знакомство с  современными чудесами Даунтауна или наслаждение живописным побережьем – наш отель станет идеальной отправной точкой для ваших незабываемых приключений.</a:t>
            </a:r>
          </a:p>
          <a:p>
            <a:pPr algn="justLow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817" y="0"/>
            <a:ext cx="9716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Hyatt Centric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Jumeirah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Dubai —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ваша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точка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отправления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 в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увлекательное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путешествие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Дубаю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8" y="1244036"/>
            <a:ext cx="3841380" cy="57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7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639" y="1727237"/>
            <a:ext cx="5114487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az-Cyrl-AZ" sz="2000" dirty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Мечеть Джумейра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Музей Этихад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Дубай Молл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Бурдж-Халифа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Танцующие фонтаны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Опера Дубая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Рамка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Дубая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Рынок специй/золота</a:t>
            </a:r>
          </a:p>
          <a:p>
            <a:pPr>
              <a:lnSpc>
                <a:spcPct val="125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 Дубай-Крик и район исторического наследия Аль-Сиф</a:t>
            </a:r>
            <a:endParaRPr lang="en-US" sz="200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40" y="1179643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Откройте для себя Дубай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066" y="259516"/>
            <a:ext cx="987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/>
              <a:t>НАЧИНАЙ ЗДЕСЬ. ИССЛЕДУЙ КАЖДЫЙ УГОЛОК.</a:t>
            </a:r>
            <a:endParaRPr lang="en-US" sz="3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463" y="1179643"/>
            <a:ext cx="4006126" cy="591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26" y="270457"/>
            <a:ext cx="4439251" cy="66583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573186"/>
            <a:ext cx="50292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Как только вы выбираете  направление и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  этого  момента начинается ваше путешествие</a:t>
            </a:r>
            <a:r>
              <a:rPr lang="ru-RU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0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7714" y="3564708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CENTRIC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7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088" y="5939824"/>
            <a:ext cx="9592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Войдя в наш искусно оформленный вестибюль, вы будете очарованы  сияющим бликом люстры с имитацией  дождя, сможете погрузиться во множество  комфортных зон отдыха тщательно  продуманных и выполненных в современном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дизайне, вдохновленным Дубаем. Наше лобби создано для того ,что бы  помочь вам расслабиться , насладиться приятной  музыкой и выпить чашечку кофе с шикарным видом 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088" y="172203"/>
            <a:ext cx="975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 ПОЖАЛОВАТЬ В </a:t>
            </a: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CENTRIC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3557"/>
            <a:ext cx="10058400" cy="47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0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152" y="232996"/>
            <a:ext cx="987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ЛОББИ </a:t>
            </a: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Cyrl-AZ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ОТЕЛЯ</a:t>
            </a: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6" y="1106939"/>
            <a:ext cx="7962411" cy="6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916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HYC BLUE">
      <a:dk1>
        <a:srgbClr val="474747"/>
      </a:dk1>
      <a:lt1>
        <a:sysClr val="window" lastClr="FFFFFF"/>
      </a:lt1>
      <a:dk2>
        <a:srgbClr val="EAEBEB"/>
      </a:dk2>
      <a:lt2>
        <a:srgbClr val="A5A5A5"/>
      </a:lt2>
      <a:accent1>
        <a:srgbClr val="52A3DC"/>
      </a:accent1>
      <a:accent2>
        <a:srgbClr val="4A545E"/>
      </a:accent2>
      <a:accent3>
        <a:srgbClr val="44A9E2"/>
      </a:accent3>
      <a:accent4>
        <a:srgbClr val="39424C"/>
      </a:accent4>
      <a:accent5>
        <a:srgbClr val="4390D4"/>
      </a:accent5>
      <a:accent6>
        <a:srgbClr val="39424C"/>
      </a:accent6>
      <a:hlink>
        <a:srgbClr val="4390D4"/>
      </a:hlink>
      <a:folHlink>
        <a:srgbClr val="2B323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8959</TotalTime>
  <Words>1158</Words>
  <Application>Microsoft Office PowerPoint</Application>
  <PresentationFormat>Custom</PresentationFormat>
  <Paragraphs>134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Didot</vt:lpstr>
      <vt:lpstr>Gotham-Light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Hyatt Hotels &amp; Resorts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Pucker, Abigail (CHICO)</dc:creator>
  <cp:lastModifiedBy>Sylina, Anastasiia (DXBCL)</cp:lastModifiedBy>
  <cp:revision>426</cp:revision>
  <cp:lastPrinted>2016-02-15T19:03:35Z</cp:lastPrinted>
  <dcterms:created xsi:type="dcterms:W3CDTF">2016-02-10T15:52:11Z</dcterms:created>
  <dcterms:modified xsi:type="dcterms:W3CDTF">2024-12-10T09:21:47Z</dcterms:modified>
</cp:coreProperties>
</file>